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7" r:id="rId4"/>
    <p:sldId id="261" r:id="rId5"/>
    <p:sldId id="259" r:id="rId6"/>
    <p:sldId id="264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E"/>
    <a:srgbClr val="1B3BA3"/>
    <a:srgbClr val="1B3BB9"/>
    <a:srgbClr val="1B3BC9"/>
    <a:srgbClr val="1B3979"/>
    <a:srgbClr val="000000"/>
    <a:srgbClr val="1B3B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749"/>
    <p:restoredTop sz="94679"/>
  </p:normalViewPr>
  <p:slideViewPr>
    <p:cSldViewPr snapToGrid="0">
      <p:cViewPr varScale="1">
        <p:scale>
          <a:sx n="76" d="100"/>
          <a:sy n="76" d="100"/>
        </p:scale>
        <p:origin x="94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7C02FE-BAA6-2BD5-5AB1-972F01F1EE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BAA1663-A206-B6BF-F4FB-E4BC9221E6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9D9605A-4246-015D-826E-CCBB299B5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FECCC6D-428E-C17A-2C1E-1C65DB50DA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C8F212F-B5A1-5435-4E96-69EEE58ED7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6029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C8DB7F-3CBF-1087-6110-8E374EF07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40F6D5D-F602-B56D-35BF-2AF8D49870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33D2894-1B71-E7B8-75A5-6CD0643573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1D5339A-58DA-147A-83C4-8903DB3FD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227C253-2DF7-14A0-7F30-F8A6B0597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203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56E1F2F-C72B-94FB-6D0D-004C4A06CD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BD71642-AA59-B76C-6F55-E354A681C7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32A37F2-2F24-3EF8-AE53-336BB72D4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9749B03-6680-1013-C27A-04B272C93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6DA8357-BD4D-4090-08ED-CE31F6B24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1536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C90ABB-41A4-8295-294A-E4E104EC0E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79560CB-30EA-6B15-D3A7-31398A7FA5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1EF5A1B-5203-C676-4FDE-0B1BC43183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1A9E520-E460-D1D7-A69D-4DB0C48A2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EA22D6-16C5-621E-2EA2-66C82A15F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07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7E722E-0A34-C998-7938-A71782AB9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1C1CA94-1FEF-FB09-D4D5-30242BD148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4666428-CD84-AE07-38BF-FE828C412C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EEBAAAF-13B8-A532-6384-5B7E1D66F4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989BD7D-53CD-6716-57E8-C6D6F59F6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468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35BBFA-D970-3144-AFB1-1693E3785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EFFA836-482D-E46A-3B62-3204BBB938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1F99698-947E-CE63-95CC-0B35B9691A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6BC234E-502D-DBDB-176D-4E2C05C98D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EA0A8AE-CF46-4469-09CF-ABC22329A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318ADC3-4E2A-D99E-D211-EC9505072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850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11C5B9-DB61-C37B-1362-4D071C724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53EC46E-0DE6-E865-63D1-AD4AC414AA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60A27A2-2ED5-6538-3213-9778DCC53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67AE24C-FA96-21FF-C030-F2DEE9A98B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233CBFF-1F01-EA8C-17BC-B96DCB4E2A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A9F2990-F1DA-2B29-AC6A-635CBD928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3754ECE-1F8D-C5EC-D14B-50FB34644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778CDC9-D4C2-79FC-90FF-BF4C0912F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277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91318F-5CBC-D706-F4D2-916A403A6F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05F35A1-30B0-AFEE-33EB-2DF08ED35D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4652C47-F3F5-ECE2-2E92-64D8B8D46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8409F66-67F7-5231-03EB-D2D793CB7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190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852AD3C-48F7-95F8-B1B0-F5845B993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07E2EFF-8D49-EBC1-F566-54C840749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9A8608F-504B-929F-0460-CDAFA56D2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953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ADB803-6FD2-8DCA-66A7-F6E53AA5F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54C1FD5-3BB0-3A6C-6429-BBD9A79C82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7614A50-2983-BD5E-58B4-4729EE0211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EF74246-06D4-2CC0-2B1A-2D103469E9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0785E01-6E06-1FDD-837C-FAAF0BED8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BE28C94-7B58-07B3-9099-6BA6E1C39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9977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8128BD-FDA5-2EE9-1435-6BD7E6E7E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77AFBFF-5E8B-2E05-88D3-FFCAB8AE9F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77D2B8C-C3C9-2F4D-E9AE-197A39999C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F50F981-290D-9DED-6F13-9DBB65B84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9D54270-7FD6-E80D-D23A-BB2225A3AA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ABB953C-2718-901D-6DE1-5F7B02EDB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4098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BCC2DD-1D20-7F6A-1D2A-4BA8F1809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180ED5D-178B-176C-CA77-4CB925200F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5BB1833-F9BB-5BC3-342A-9124E0BD14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4FDEC0-B6E7-654F-94D2-90E86EB0D9EE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7A2C13A-3F04-D0C4-D90B-E587E2A9F0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E89C0A6-E644-5ACE-07FD-278500B758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628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png"/><Relationship Id="rId9" Type="http://schemas.openxmlformats.org/officeDocument/2006/relationships/image" Target="../media/image9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media" Target="../media/media2.MP4"/><Relationship Id="rId7" Type="http://schemas.openxmlformats.org/officeDocument/2006/relationships/image" Target="../media/image3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0.png"/><Relationship Id="rId11" Type="http://schemas.openxmlformats.org/officeDocument/2006/relationships/image" Target="../media/image13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2.jpeg"/><Relationship Id="rId4" Type="http://schemas.openxmlformats.org/officeDocument/2006/relationships/video" Target="../media/media2.MP4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3.png"/><Relationship Id="rId7" Type="http://schemas.openxmlformats.org/officeDocument/2006/relationships/image" Target="../media/image20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media" Target="../media/media4.MP4"/><Relationship Id="rId7" Type="http://schemas.openxmlformats.org/officeDocument/2006/relationships/image" Target="../media/image3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23.png"/><Relationship Id="rId4" Type="http://schemas.openxmlformats.org/officeDocument/2006/relationships/video" Target="../media/media4.MP4"/><Relationship Id="rId9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5F99828-9BBF-D5C6-4B23-D9E05129ED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773B1E8-D1C2-4DEF-0B5C-0CD1EB2619A5}"/>
              </a:ext>
            </a:extLst>
          </p:cNvPr>
          <p:cNvSpPr txBox="1"/>
          <p:nvPr/>
        </p:nvSpPr>
        <p:spPr>
          <a:xfrm>
            <a:off x="5301673" y="1782618"/>
            <a:ext cx="651993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err="1">
                <a:solidFill>
                  <a:srgbClr val="00339E"/>
                </a:solidFill>
                <a:latin typeface="Onest Black" pitchFamily="2" charset="0"/>
              </a:rPr>
              <a:t>Дун</a:t>
            </a:r>
            <a:r>
              <a:rPr lang="ru-RU" sz="4400" dirty="0">
                <a:solidFill>
                  <a:srgbClr val="00339E"/>
                </a:solidFill>
                <a:latin typeface="Onest Black" pitchFamily="2" charset="0"/>
              </a:rPr>
              <a:t> </a:t>
            </a:r>
            <a:r>
              <a:rPr lang="ru-RU" sz="4400" dirty="0" err="1">
                <a:solidFill>
                  <a:srgbClr val="00339E"/>
                </a:solidFill>
                <a:latin typeface="Onest Black" pitchFamily="2" charset="0"/>
              </a:rPr>
              <a:t>уга</a:t>
            </a:r>
            <a:r>
              <a:rPr lang="ru-RU" sz="4400" dirty="0">
                <a:solidFill>
                  <a:srgbClr val="00339E"/>
                </a:solidFill>
                <a:latin typeface="Onest Black" pitchFamily="2" charset="0"/>
              </a:rPr>
              <a:t> – </a:t>
            </a:r>
            <a:r>
              <a:rPr lang="ru-RU" sz="4400" dirty="0" err="1">
                <a:solidFill>
                  <a:srgbClr val="00339E"/>
                </a:solidFill>
                <a:latin typeface="Onest Black" pitchFamily="2" charset="0"/>
              </a:rPr>
              <a:t>хальмг</a:t>
            </a:r>
            <a:r>
              <a:rPr lang="ru-RU" sz="4400" dirty="0">
                <a:solidFill>
                  <a:srgbClr val="00339E"/>
                </a:solidFill>
                <a:latin typeface="Onest Black" pitchFamily="2" charset="0"/>
              </a:rPr>
              <a:t> </a:t>
            </a:r>
            <a:r>
              <a:rPr lang="ru-RU" sz="4400" dirty="0" err="1">
                <a:solidFill>
                  <a:srgbClr val="00339E"/>
                </a:solidFill>
                <a:latin typeface="Onest Black" pitchFamily="2" charset="0"/>
              </a:rPr>
              <a:t>уга</a:t>
            </a:r>
            <a:endParaRPr lang="ru-RU" sz="4400" dirty="0">
              <a:solidFill>
                <a:srgbClr val="00339E"/>
              </a:solidFill>
              <a:latin typeface="Onest Black" pitchFamily="2" charset="0"/>
            </a:endParaRPr>
          </a:p>
          <a:p>
            <a:r>
              <a:rPr lang="ru-RU" sz="4400" dirty="0">
                <a:solidFill>
                  <a:srgbClr val="00339E"/>
                </a:solidFill>
                <a:effectLst/>
                <a:latin typeface="Onest Black" pitchFamily="2" charset="0"/>
              </a:rPr>
              <a:t>Без песни нет калмыка </a:t>
            </a:r>
            <a:endParaRPr lang="ru-RU" sz="4400" dirty="0">
              <a:solidFill>
                <a:srgbClr val="00339E"/>
              </a:solidFill>
              <a:latin typeface="Onest Black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C1D8E9-752B-A4A7-6A35-0122822A6B41}"/>
              </a:ext>
            </a:extLst>
          </p:cNvPr>
          <p:cNvSpPr txBox="1"/>
          <p:nvPr/>
        </p:nvSpPr>
        <p:spPr>
          <a:xfrm>
            <a:off x="5467927" y="3170555"/>
            <a:ext cx="64839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dirty="0">
              <a:solidFill>
                <a:schemeClr val="accent5">
                  <a:lumMod val="75000"/>
                </a:schemeClr>
              </a:solidFill>
              <a:latin typeface="Onest Regular" pitchFamily="2" charset="0"/>
            </a:endParaRPr>
          </a:p>
          <a:p>
            <a:endParaRPr lang="ru-RU" sz="2000" dirty="0">
              <a:solidFill>
                <a:schemeClr val="accent5">
                  <a:lumMod val="75000"/>
                </a:schemeClr>
              </a:solidFill>
              <a:latin typeface="Onest Regular" pitchFamily="2" charset="0"/>
            </a:endParaRPr>
          </a:p>
          <a:p>
            <a:r>
              <a:rPr lang="ru-RU" sz="2000" dirty="0" err="1">
                <a:solidFill>
                  <a:schemeClr val="accent5">
                    <a:lumMod val="75000"/>
                  </a:schemeClr>
                </a:solidFill>
                <a:latin typeface="Onest Regular" pitchFamily="2" charset="0"/>
              </a:rPr>
              <a:t>Настаева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Onest Regular" pitchFamily="2" charset="0"/>
              </a:rPr>
              <a:t> Виктория Анатольевна</a:t>
            </a:r>
          </a:p>
          <a:p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Onest Regular" pitchFamily="2" charset="0"/>
              </a:rPr>
              <a:t>Воспитатель группы с этнокультурным воспитанием и обучением</a:t>
            </a:r>
          </a:p>
          <a:p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Onest Regular" pitchFamily="2" charset="0"/>
              </a:rPr>
              <a:t>Детский сад №20 «</a:t>
            </a:r>
            <a:r>
              <a:rPr lang="ru-RU" sz="2000" dirty="0" err="1">
                <a:solidFill>
                  <a:schemeClr val="accent5">
                    <a:lumMod val="75000"/>
                  </a:schemeClr>
                </a:solidFill>
                <a:latin typeface="Onest Regular" pitchFamily="2" charset="0"/>
              </a:rPr>
              <a:t>Нарн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Onest Regular" pitchFamily="2" charset="0"/>
              </a:rPr>
              <a:t>» </a:t>
            </a:r>
            <a:r>
              <a:rPr lang="ru-RU" sz="2000" dirty="0" err="1">
                <a:solidFill>
                  <a:schemeClr val="accent5">
                    <a:lumMod val="75000"/>
                  </a:schemeClr>
                </a:solidFill>
                <a:latin typeface="Onest Regular" pitchFamily="2" charset="0"/>
              </a:rPr>
              <a:t>г.Элиста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Onest Regular" pitchFamily="2" charset="0"/>
              </a:rPr>
              <a:t> </a:t>
            </a:r>
          </a:p>
          <a:p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Onest Regular" pitchFamily="2" charset="0"/>
              </a:rPr>
              <a:t>Республика Калмыкия</a:t>
            </a:r>
          </a:p>
        </p:txBody>
      </p:sp>
    </p:spTree>
    <p:extLst>
      <p:ext uri="{BB962C8B-B14F-4D97-AF65-F5344CB8AC3E}">
        <p14:creationId xmlns:p14="http://schemas.microsoft.com/office/powerpoint/2010/main" val="16658246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E15A016-3268-AA2E-90AC-5418DB08BA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26BDE79-3438-96F5-9ED4-497D0924E2DE}"/>
              </a:ext>
            </a:extLst>
          </p:cNvPr>
          <p:cNvSpPr txBox="1"/>
          <p:nvPr/>
        </p:nvSpPr>
        <p:spPr>
          <a:xfrm>
            <a:off x="704189" y="803690"/>
            <a:ext cx="85994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200" b="1" dirty="0">
                <a:solidFill>
                  <a:srgbClr val="00339E"/>
                </a:solidFill>
                <a:latin typeface="Onest Black" pitchFamily="2" charset="0"/>
              </a:rPr>
              <a:t>Формирование словарного запаса</a:t>
            </a:r>
          </a:p>
          <a:p>
            <a:r>
              <a:rPr lang="ru-RU" sz="2400" b="1" dirty="0">
                <a:solidFill>
                  <a:srgbClr val="00339E"/>
                </a:solidFill>
                <a:effectLst/>
                <a:latin typeface="Onest Black" pitchFamily="2" charset="0"/>
              </a:rPr>
              <a:t> </a:t>
            </a:r>
            <a:endParaRPr lang="ru-RU" sz="24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889C8E1-736D-4822-9740-40EE7C585C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121163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1274C15-BA5C-8DF3-7F6A-9563C82025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042239"/>
            <a:ext cx="1098796" cy="109879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09154" y="3219622"/>
            <a:ext cx="2902372" cy="318344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3787" y="3219622"/>
            <a:ext cx="3000136" cy="318344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509155" y="1655809"/>
            <a:ext cx="3101312" cy="139773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204364" y="3219622"/>
            <a:ext cx="3371506" cy="318344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1987" y="1655809"/>
            <a:ext cx="2461936" cy="139773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395441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7937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29FDDFE-C0E5-4C2A-B3C8-BFBD8E51DD49}"/>
              </a:ext>
            </a:extLst>
          </p:cNvPr>
          <p:cNvSpPr txBox="1"/>
          <p:nvPr/>
        </p:nvSpPr>
        <p:spPr>
          <a:xfrm>
            <a:off x="1014107" y="2351762"/>
            <a:ext cx="47019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effectLst/>
              </a:rPr>
              <a:t> </a:t>
            </a:r>
            <a:endParaRPr lang="ru-RU" sz="2600" dirty="0">
              <a:latin typeface="Onest Regular" pitchFamily="2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337142C-44C3-289E-A6AA-EE14BE54693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76279" y="1015999"/>
            <a:ext cx="876411" cy="92311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5A1BB21-5BF7-539D-B47E-447843CF968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90407" y="888606"/>
            <a:ext cx="1098796" cy="1098796"/>
          </a:xfrm>
          <a:prstGeom prst="rect">
            <a:avLst/>
          </a:prstGeom>
        </p:spPr>
      </p:pic>
      <p:sp>
        <p:nvSpPr>
          <p:cNvPr id="2" name="AutoShape 2" descr="C:\Users\%D0%91%D0%B0%D0%B4%D0%BC%D0%B0\Downloads\2D22DD92-C13D-4EB4-9EEA-0C1C1B560F7B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" name="золото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57594" y="3605267"/>
            <a:ext cx="4716369" cy="31023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8" name="Прямоугольник 17"/>
          <p:cNvSpPr/>
          <p:nvPr/>
        </p:nvSpPr>
        <p:spPr>
          <a:xfrm>
            <a:off x="460375" y="736021"/>
            <a:ext cx="83260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srgbClr val="00339E"/>
                </a:solidFill>
                <a:latin typeface="Onest Black" pitchFamily="2" charset="0"/>
              </a:rPr>
              <a:t>Развитие правильного произношения и интонации</a:t>
            </a: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10"/>
          <a:srcRect/>
          <a:stretch/>
        </p:blipFill>
        <p:spPr>
          <a:xfrm>
            <a:off x="862394" y="1215272"/>
            <a:ext cx="2795443" cy="209658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5985164" y="1987402"/>
            <a:ext cx="59482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srgbClr val="00339E"/>
                </a:solidFill>
                <a:latin typeface="Onest Black" pitchFamily="2" charset="0"/>
              </a:rPr>
              <a:t>Освоение грамматических структур</a:t>
            </a:r>
          </a:p>
        </p:txBody>
      </p:sp>
      <p:pic>
        <p:nvPicPr>
          <p:cNvPr id="12" name="видосик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883542" y="2949897"/>
            <a:ext cx="5760712" cy="33623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31752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5F27425-CE3D-01BE-94DD-1F30286F27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502F373-C597-2F18-A3BE-3371B4C54403}"/>
              </a:ext>
            </a:extLst>
          </p:cNvPr>
          <p:cNvSpPr txBox="1"/>
          <p:nvPr/>
        </p:nvSpPr>
        <p:spPr>
          <a:xfrm>
            <a:off x="212436" y="1229023"/>
            <a:ext cx="638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339E"/>
                </a:solidFill>
                <a:latin typeface="Onest Black" pitchFamily="2" charset="0"/>
              </a:rPr>
              <a:t>Мотивация и эмоциональное вовлечение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A45ED43-CD9F-17CE-764A-8D2BA18367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307947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E0B7F05-BAC2-C42F-1D38-4F7D336876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29023"/>
            <a:ext cx="1098796" cy="10987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554412" y="1778421"/>
            <a:ext cx="4367752" cy="327581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502F373-C597-2F18-A3BE-3371B4C54403}"/>
              </a:ext>
            </a:extLst>
          </p:cNvPr>
          <p:cNvSpPr txBox="1"/>
          <p:nvPr/>
        </p:nvSpPr>
        <p:spPr>
          <a:xfrm>
            <a:off x="5476575" y="2327819"/>
            <a:ext cx="57036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339E"/>
                </a:solidFill>
                <a:latin typeface="Onest Black" pitchFamily="2" charset="0"/>
              </a:rPr>
              <a:t>Развитие ритмического чувства </a:t>
            </a:r>
          </a:p>
          <a:p>
            <a:r>
              <a:rPr lang="ru-RU" sz="2400" b="1" dirty="0">
                <a:solidFill>
                  <a:srgbClr val="00339E"/>
                </a:solidFill>
                <a:latin typeface="Onest Black" pitchFamily="2" charset="0"/>
              </a:rPr>
              <a:t>и координаций движений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5622105" y="3368943"/>
            <a:ext cx="4371905" cy="32789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3831464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A3E8BF6-1159-43CB-FB13-BBEDF3E786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6DC7C39-C7D7-1FCA-E570-8CC623F53088}"/>
              </a:ext>
            </a:extLst>
          </p:cNvPr>
          <p:cNvSpPr txBox="1"/>
          <p:nvPr/>
        </p:nvSpPr>
        <p:spPr>
          <a:xfrm>
            <a:off x="4159973" y="768237"/>
            <a:ext cx="6060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339E"/>
                </a:solidFill>
                <a:latin typeface="Onest Black" pitchFamily="2" charset="0"/>
              </a:rPr>
              <a:t>П</a:t>
            </a:r>
            <a:r>
              <a:rPr lang="ru-RU" sz="2400" b="1" dirty="0">
                <a:solidFill>
                  <a:srgbClr val="00339E"/>
                </a:solidFill>
                <a:effectLst/>
                <a:latin typeface="Onest Black" pitchFamily="2" charset="0"/>
              </a:rPr>
              <a:t>огружение в культуру  </a:t>
            </a:r>
            <a:endParaRPr lang="ru-RU" sz="24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91ACEA4-97E1-9689-BAC9-F04A46849D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287847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BEA60C1-A099-77AF-AE2A-C247AE5E02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08923"/>
            <a:ext cx="1098796" cy="109879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138878" y="1386726"/>
            <a:ext cx="3504508" cy="262838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313800" y="1365542"/>
            <a:ext cx="3511278" cy="263345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338050" y="4072379"/>
            <a:ext cx="3462778" cy="25970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4225532" y="4171931"/>
            <a:ext cx="3352293" cy="251422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47348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5F27425-CE3D-01BE-94DD-1F30286F27F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502F373-C597-2F18-A3BE-3371B4C54403}"/>
              </a:ext>
            </a:extLst>
          </p:cNvPr>
          <p:cNvSpPr txBox="1"/>
          <p:nvPr/>
        </p:nvSpPr>
        <p:spPr>
          <a:xfrm>
            <a:off x="2535810" y="1229023"/>
            <a:ext cx="58540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339E"/>
                </a:solidFill>
                <a:latin typeface="Onest Black" pitchFamily="2" charset="0"/>
              </a:rPr>
              <a:t>Как эффективно использовать песни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A45ED43-CD9F-17CE-764A-8D2BA18367D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67843" y="1307947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E0B7F05-BAC2-C42F-1D38-4F7D3368763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34152" y="1229023"/>
            <a:ext cx="1098796" cy="1098796"/>
          </a:xfrm>
          <a:prstGeom prst="rect">
            <a:avLst/>
          </a:prstGeom>
        </p:spPr>
      </p:pic>
      <p:pic>
        <p:nvPicPr>
          <p:cNvPr id="4" name="шаваш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95563" y="1778421"/>
            <a:ext cx="5389852" cy="36895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ш2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685415" y="2685472"/>
            <a:ext cx="6192549" cy="35028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706059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541</TotalTime>
  <Words>61</Words>
  <Application>Microsoft Office PowerPoint</Application>
  <PresentationFormat>Широкоэкранный</PresentationFormat>
  <Paragraphs>18</Paragraphs>
  <Slides>6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Onest Black</vt:lpstr>
      <vt:lpstr>Onest Regular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Sotrudnik</cp:lastModifiedBy>
  <cp:revision>24</cp:revision>
  <dcterms:created xsi:type="dcterms:W3CDTF">2025-03-19T07:31:17Z</dcterms:created>
  <dcterms:modified xsi:type="dcterms:W3CDTF">2025-11-26T13:49:49Z</dcterms:modified>
</cp:coreProperties>
</file>